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7" r:id="rId9"/>
    <p:sldId id="265" r:id="rId10"/>
    <p:sldId id="262" r:id="rId11"/>
    <p:sldId id="266" r:id="rId12"/>
    <p:sldId id="263" r:id="rId13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78403" autoAdjust="0"/>
  </p:normalViewPr>
  <p:slideViewPr>
    <p:cSldViewPr snapToGrid="0">
      <p:cViewPr varScale="1">
        <p:scale>
          <a:sx n="86" d="100"/>
          <a:sy n="86" d="100"/>
        </p:scale>
        <p:origin x="672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3BF4DA5-4EF4-4142-81A3-A5DA4BFD49F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24C0913-D686-461A-9BC2-DE80E82DBE5A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4233A82E-AA84-42E2-BCD5-DF25A285C93F}" type="datetimeFigureOut">
              <a:rPr lang="en-US"/>
              <a:pPr>
                <a:defRPr/>
              </a:pPr>
              <a:t>7/22/2020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041D79AC-0F4C-4B65-A228-C43A41B4A85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4CD7CF86-48F4-4C60-88E1-EE7FE96314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D3EE2C-33D0-4FD8-8256-2B84EAFC59F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0E22F9-1D30-4813-AB83-DEF09878179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4EC9BD59-277A-4432-8819-E407A460438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60E7FA29-7B32-4DFB-89EA-7DF36DE95EC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3ED619F1-0BD3-4664-BE99-78F97D8BD00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altLang="en-US"/>
              <a:t>Mayumi</a:t>
            </a:r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5EEDA81D-B38B-402A-A721-289A8F30DF6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48D5938D-9C31-465E-91F4-EBDA5FD050AD}" type="slidenum">
              <a:rPr lang="en-US" altLang="en-US"/>
              <a:pPr/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>
            <a:extLst>
              <a:ext uri="{FF2B5EF4-FFF2-40B4-BE49-F238E27FC236}">
                <a16:creationId xmlns:a16="http://schemas.microsoft.com/office/drawing/2014/main" id="{3566370B-4AA9-4191-AD22-7892260D932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>
            <a:extLst>
              <a:ext uri="{FF2B5EF4-FFF2-40B4-BE49-F238E27FC236}">
                <a16:creationId xmlns:a16="http://schemas.microsoft.com/office/drawing/2014/main" id="{4B90D1AC-B1A2-45F9-9F90-39466D06373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altLang="en-US"/>
              <a:t>Mayumi</a:t>
            </a:r>
          </a:p>
        </p:txBody>
      </p:sp>
      <p:sp>
        <p:nvSpPr>
          <p:cNvPr id="22532" name="Slide Number Placeholder 3">
            <a:extLst>
              <a:ext uri="{FF2B5EF4-FFF2-40B4-BE49-F238E27FC236}">
                <a16:creationId xmlns:a16="http://schemas.microsoft.com/office/drawing/2014/main" id="{56691611-4A64-48A3-AD84-D4B0DC266ED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ACAD6F8E-2480-4B6D-8E70-E9107FFFBFAB}" type="slidenum">
              <a:rPr lang="en-US" altLang="en-US"/>
              <a:pPr/>
              <a:t>11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94E2410F-3002-46FB-9F9E-EF220913172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D70658A1-8D80-4F17-B2D5-7EBCC7D2391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altLang="en-US"/>
              <a:t>Mayumi</a:t>
            </a:r>
          </a:p>
        </p:txBody>
      </p:sp>
      <p:sp>
        <p:nvSpPr>
          <p:cNvPr id="24580" name="Slide Number Placeholder 3">
            <a:extLst>
              <a:ext uri="{FF2B5EF4-FFF2-40B4-BE49-F238E27FC236}">
                <a16:creationId xmlns:a16="http://schemas.microsoft.com/office/drawing/2014/main" id="{D3F3F03F-C657-4AB3-A595-F4C639E0DBA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6B4018DF-C811-4F55-B23F-EB7CDA223C6C}" type="slidenum">
              <a:rPr lang="en-US" altLang="en-US"/>
              <a:pPr/>
              <a:t>12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>
            <a:extLst>
              <a:ext uri="{FF2B5EF4-FFF2-40B4-BE49-F238E27FC236}">
                <a16:creationId xmlns:a16="http://schemas.microsoft.com/office/drawing/2014/main" id="{A57A1B62-CAE9-4CF1-B134-F3393379517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Notes Placeholder 2">
            <a:extLst>
              <a:ext uri="{FF2B5EF4-FFF2-40B4-BE49-F238E27FC236}">
                <a16:creationId xmlns:a16="http://schemas.microsoft.com/office/drawing/2014/main" id="{E68B66C8-CF89-44E8-8170-09876AE599B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altLang="en-US"/>
              <a:t>Mayumi</a:t>
            </a:r>
          </a:p>
        </p:txBody>
      </p:sp>
      <p:sp>
        <p:nvSpPr>
          <p:cNvPr id="6148" name="Slide Number Placeholder 3">
            <a:extLst>
              <a:ext uri="{FF2B5EF4-FFF2-40B4-BE49-F238E27FC236}">
                <a16:creationId xmlns:a16="http://schemas.microsoft.com/office/drawing/2014/main" id="{FA8599C5-37B7-4429-8EB9-364BE7E780B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DEEEDB32-F441-4076-A838-49F63DFAC3CA}" type="slidenum">
              <a:rPr lang="en-US" altLang="en-US"/>
              <a:pPr/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id="{91E0BCD2-77CA-4089-AD84-B567DA7388E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id="{532E90EA-BDE7-44BB-AF99-8EEE1FA3BDF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altLang="en-US"/>
              <a:t>Mayumi</a:t>
            </a:r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0C62707E-51DA-4DFF-BD6B-0D78AF762A9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C6269AE9-6898-4036-9107-76EA5834AB6F}" type="slidenum">
              <a:rPr lang="en-US" altLang="en-US"/>
              <a:pPr/>
              <a:t>3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id="{A620F84D-0F55-4570-A44D-E7267CB072B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id="{10FF2E20-873E-457B-8852-5167F6511B2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altLang="en-US"/>
              <a:t>Mayumi</a:t>
            </a:r>
          </a:p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F02DB12C-1473-422C-8D1D-1773D6FC2B6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2872CDCB-4FC9-41B2-BB8A-49E0E788E510}" type="slidenum">
              <a:rPr lang="en-US" altLang="en-US"/>
              <a:pPr/>
              <a:t>4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>
            <a:extLst>
              <a:ext uri="{FF2B5EF4-FFF2-40B4-BE49-F238E27FC236}">
                <a16:creationId xmlns:a16="http://schemas.microsoft.com/office/drawing/2014/main" id="{C1A08884-CED1-4976-A339-3163EA40CE8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>
            <a:extLst>
              <a:ext uri="{FF2B5EF4-FFF2-40B4-BE49-F238E27FC236}">
                <a16:creationId xmlns:a16="http://schemas.microsoft.com/office/drawing/2014/main" id="{4C149A3A-6050-412A-A2B4-E9CE1441224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altLang="en-US"/>
              <a:t>Mayumi</a:t>
            </a:r>
          </a:p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12292" name="Slide Number Placeholder 3">
            <a:extLst>
              <a:ext uri="{FF2B5EF4-FFF2-40B4-BE49-F238E27FC236}">
                <a16:creationId xmlns:a16="http://schemas.microsoft.com/office/drawing/2014/main" id="{10C94DE3-CA14-44BF-BF2B-E0E77D25FDC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B236E411-C384-43BD-8B43-92CAE2B23518}" type="slidenum">
              <a:rPr lang="en-US" altLang="en-US"/>
              <a:pPr/>
              <a:t>5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511373F2-73B2-4AAD-A9CB-CD13C13C525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A7C8343D-937F-4834-9446-8760E13BF5A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altLang="en-US"/>
              <a:t>Megan</a:t>
            </a:r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B46DFCFD-5F96-4336-99C7-FCB28D4C6DB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63197DEC-7D0E-4B6F-8608-BB629C4401B5}" type="slidenum">
              <a:rPr lang="en-US" altLang="en-US"/>
              <a:pPr/>
              <a:t>6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:a16="http://schemas.microsoft.com/office/drawing/2014/main" id="{90AF7700-5E05-423D-BBAB-0C770A7E9BC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>
            <a:extLst>
              <a:ext uri="{FF2B5EF4-FFF2-40B4-BE49-F238E27FC236}">
                <a16:creationId xmlns:a16="http://schemas.microsoft.com/office/drawing/2014/main" id="{962D82E8-737E-4450-91FA-0316FE21DA7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altLang="en-US"/>
              <a:t>Megan</a:t>
            </a:r>
          </a:p>
        </p:txBody>
      </p:sp>
      <p:sp>
        <p:nvSpPr>
          <p:cNvPr id="16388" name="Slide Number Placeholder 3">
            <a:extLst>
              <a:ext uri="{FF2B5EF4-FFF2-40B4-BE49-F238E27FC236}">
                <a16:creationId xmlns:a16="http://schemas.microsoft.com/office/drawing/2014/main" id="{794482A7-0E00-4662-AE68-B0CBF0BEBD9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0CC59AD5-ED60-489A-8D7A-20953978A56B}" type="slidenum">
              <a:rPr lang="en-US" altLang="en-US"/>
              <a:pPr/>
              <a:t>7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2A3C4464-3B33-4CC3-AE6E-738D54DC910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id="{AC67146D-3B60-47B5-A8B1-91F9FF49E22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altLang="en-US"/>
              <a:t>Megan</a:t>
            </a:r>
          </a:p>
        </p:txBody>
      </p:sp>
      <p:sp>
        <p:nvSpPr>
          <p:cNvPr id="18436" name="Slide Number Placeholder 3">
            <a:extLst>
              <a:ext uri="{FF2B5EF4-FFF2-40B4-BE49-F238E27FC236}">
                <a16:creationId xmlns:a16="http://schemas.microsoft.com/office/drawing/2014/main" id="{971E9FBD-C160-4B23-89D3-9749093AD7C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1D7290FD-84EE-4696-8C7C-DC1A6D1A55E9}" type="slidenum">
              <a:rPr lang="en-US" altLang="en-US"/>
              <a:pPr/>
              <a:t>9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>
            <a:extLst>
              <a:ext uri="{FF2B5EF4-FFF2-40B4-BE49-F238E27FC236}">
                <a16:creationId xmlns:a16="http://schemas.microsoft.com/office/drawing/2014/main" id="{306E6725-3E3F-4484-B174-25F31FEA322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>
            <a:extLst>
              <a:ext uri="{FF2B5EF4-FFF2-40B4-BE49-F238E27FC236}">
                <a16:creationId xmlns:a16="http://schemas.microsoft.com/office/drawing/2014/main" id="{BF19F50B-2EE5-41E2-9007-D0E7D5EA2A4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altLang="en-US"/>
              <a:t>Megan</a:t>
            </a:r>
          </a:p>
        </p:txBody>
      </p:sp>
      <p:sp>
        <p:nvSpPr>
          <p:cNvPr id="20484" name="Slide Number Placeholder 3">
            <a:extLst>
              <a:ext uri="{FF2B5EF4-FFF2-40B4-BE49-F238E27FC236}">
                <a16:creationId xmlns:a16="http://schemas.microsoft.com/office/drawing/2014/main" id="{A2D7BE3B-8EF4-4EA9-8143-B052952EC03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2DEF2A8F-9159-4900-9BAE-D82F093A1E3E}" type="slidenum">
              <a:rPr lang="en-US" altLang="en-US"/>
              <a:pPr/>
              <a:t>10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BA9BEB-349B-499A-9CD3-9066841B6D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13F37F-13AE-49B9-AF81-504FBE778E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841660-B517-4BB7-BD00-624A87372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D1193D-0E79-4ECE-A3D6-E820930D67CE}" type="datetimeFigureOut">
              <a:rPr lang="en-US"/>
              <a:pPr>
                <a:defRPr/>
              </a:pPr>
              <a:t>7/22/2020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114C3C-985F-4B28-8EEF-DE3CEC681C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35532C-78BF-4CB6-AAE3-C54974F8E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1483CD-F91B-42F2-9092-428BD4C13DF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2268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0DEECB-D614-47B6-B15C-C637C15BC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78A336-2585-4326-A3A0-BE698EF6E5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02A519-46D9-4DE8-BCC1-B45364D0A0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8A7274-816A-462D-A649-0B682E5487D9}" type="datetimeFigureOut">
              <a:rPr lang="en-US"/>
              <a:pPr>
                <a:defRPr/>
              </a:pPr>
              <a:t>7/22/2020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DBF968-9882-4AE2-BD60-A42B35F392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5D82E0-8AF8-4D82-A6D8-ADBE75ABF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12953C-750B-45D5-98E2-53EFDD14BCF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4313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57A547D-9986-4197-8883-D68972934C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615D84-B906-414C-8648-4C9B0BF95E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ADC885-25D3-4277-B9D6-7156A19A69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E10620-A7D6-4FE0-BC7A-70C830D7F99B}" type="datetimeFigureOut">
              <a:rPr lang="en-US"/>
              <a:pPr>
                <a:defRPr/>
              </a:pPr>
              <a:t>7/22/2020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46F269-1ECD-4507-B74E-F616FD438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66E9B3-DB01-4DE8-B8A4-C9F8FF19F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7A7A61-6285-4827-8561-0101804B1D1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0430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C64947-9324-463E-9C97-583249A99F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BC4652-A43C-4693-9F3C-13DB56BBC6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B53906-ADD6-4D7E-A10D-67A5CC264E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2703B1-AB98-4AE5-A29F-AC6248190466}" type="datetimeFigureOut">
              <a:rPr lang="en-US"/>
              <a:pPr>
                <a:defRPr/>
              </a:pPr>
              <a:t>7/22/2020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52A411-BFC3-41CD-83B4-113732F544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C54D87-C965-4A72-9FBF-226EE1A8B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55C952-CDB0-4802-958D-01D612DFACC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68091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ED623-6EA8-44C9-8E2E-B872387149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D9241F-D46F-4C99-AFD1-744CAAEB9E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7CD2E9-A733-456D-B1EA-BB9BBD252D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0A26A6-9C77-4CD8-B615-26056E2EA809}" type="datetimeFigureOut">
              <a:rPr lang="en-US"/>
              <a:pPr>
                <a:defRPr/>
              </a:pPr>
              <a:t>7/22/2020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BB1360-2BB0-40C1-BEFD-56C82C46B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67ABAE-1024-4484-84E7-E1C6D52A01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7F4519-26CD-49E8-ABEE-779158C24B3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57297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2F4E11-2C32-43AC-8D2E-34B9D2A69C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56715E-9471-4342-8CD4-A82798E3C5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296402-2E88-40E0-A905-2E59031FE0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A24AD41-203A-433F-83AC-2BE9955C3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D7C700-EAF0-442B-8245-DD390060AC8A}" type="datetimeFigureOut">
              <a:rPr lang="en-US"/>
              <a:pPr>
                <a:defRPr/>
              </a:pPr>
              <a:t>7/22/2020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B235E7D-ACC5-4BFE-9134-83DED055AB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AD771DD-3BBB-4C09-A740-748F5304D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7BB30-A94B-4322-AB1A-BDC77DF4CF3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67779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983F2C-8B83-49C9-8F14-A87D615B9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1E1C1F-5760-4263-A1F3-030FE7A4B0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4A4A2D-919D-49C8-9CF3-0148F4F859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1C8D66C-2C52-43F3-9CBB-B4F6345CF2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0642D9-0044-4D36-B206-0060F0E493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F5C2E86-FDE6-448D-B7ED-5374D17FCB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0C4CDF-6164-4E62-A8C7-C54FF696ECD4}" type="datetimeFigureOut">
              <a:rPr lang="en-US"/>
              <a:pPr>
                <a:defRPr/>
              </a:pPr>
              <a:t>7/22/2020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FD145D34-C650-43D4-AE9E-6B58CFD157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354E707-71A9-4DE4-9E3C-9B3FBC06B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BF913B-30F0-4782-A54F-7D98304FC40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7610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B73D75-7F15-44F2-9678-19377C42D5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C9ABC2A6-B69C-442A-A551-2A9B823B14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E180FF-10A1-44D6-BE99-7B2073507B57}" type="datetimeFigureOut">
              <a:rPr lang="en-US"/>
              <a:pPr>
                <a:defRPr/>
              </a:pPr>
              <a:t>7/22/2020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A24B6637-AC99-4351-BA96-EEF7E277DD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A6E5E947-EB8E-41AA-A634-74EDA35F8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DF241B-5666-41FA-AD9F-86FC7B109DC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6355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33FAE836-69BF-442E-88DE-EF801FB88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571A56-AE52-4773-851A-0BC5A9F80B59}" type="datetimeFigureOut">
              <a:rPr lang="en-US"/>
              <a:pPr>
                <a:defRPr/>
              </a:pPr>
              <a:t>7/22/2020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C461D64F-C63C-4D62-8986-3679DB23B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14ED557-9BFE-4838-BD4F-4B5D2954F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CA373C-0B75-4568-8E9C-52CDF3A8400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49763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D5FC59-2767-4CC3-997D-1C30E6D736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74212A-0993-41DD-BDF6-4499AA0989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7E0E9E-E172-43A9-B37C-C86EB1A9D8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58A2476-5DE4-4445-B0F8-EC226DCCA0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5F57E7-4837-4609-ABF2-DFA47986D163}" type="datetimeFigureOut">
              <a:rPr lang="en-US"/>
              <a:pPr>
                <a:defRPr/>
              </a:pPr>
              <a:t>7/22/2020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C9122B1-02A2-4035-A1C0-5091BCF66D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FC77420-BB49-4D60-B36B-AEA77BCE96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2DE7D3-3C39-4A40-9AF6-D0A6E592262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3046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6E9256-75D4-4F2A-BF0B-A310A87BF4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C762E82-4A34-4479-96C9-99B227EADB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649B48-5BDE-441F-8EA2-69679C00F3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F1348FF-F9B2-4E76-9175-06FFC2533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B593C9-78E0-4641-82AF-C7A28CB52377}" type="datetimeFigureOut">
              <a:rPr lang="en-US"/>
              <a:pPr>
                <a:defRPr/>
              </a:pPr>
              <a:t>7/22/2020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92AAA28-A3EC-4B94-A722-6F847B237B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48EBCFC-69C5-40A9-87E7-C89D1149C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60407E-0940-4181-BAA5-885D0A5C6E6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0260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09188AE0-3E1C-4BCD-A983-057E39FFFC0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2EF3393E-2A37-47AC-977A-57BE5FEF082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0171EF-4246-4BBD-BAAD-D56CBBBD5B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795B880-F33F-49AD-BCC2-D480BD345DED}" type="datetimeFigureOut">
              <a:rPr lang="en-US"/>
              <a:pPr>
                <a:defRPr/>
              </a:pPr>
              <a:t>7/22/2020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23DB1D-FD62-4357-9C6F-67B9DF0F38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23BD98-3C84-4F27-9597-E26FDEA2D9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AEB0A5AF-9947-4358-8F2A-5A1505B0D82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utah.joinhandshake.com/articles/8559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mkasai@advising.Utah.edu" TargetMode="External"/><Relationship Id="rId5" Type="http://schemas.openxmlformats.org/officeDocument/2006/relationships/hyperlink" Target="mailto:mrandall@sa.utah.edu" TargetMode="External"/><Relationship Id="rId4" Type="http://schemas.openxmlformats.org/officeDocument/2006/relationships/hyperlink" Target="mailto:PPA@advising.Utah.edu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amc.org/vita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FD48BC7-DC40-47DE-87EE-9F4B6ECB9ABB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0" name="Freeform: Shape 9">
            <a:extLst>
              <a:ext uri="{FF2B5EF4-FFF2-40B4-BE49-F238E27FC236}">
                <a16:creationId xmlns:a16="http://schemas.microsoft.com/office/drawing/2014/main" id="{E502BBC7-2C76-46F3-BC24-5985BC13DB88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1114425" y="0"/>
            <a:ext cx="9963150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C7F28D52-2A5F-4D23-81AE-7CB8B591C7AF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1122363" y="0"/>
            <a:ext cx="9947275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077" name="Title 1">
            <a:extLst>
              <a:ext uri="{FF2B5EF4-FFF2-40B4-BE49-F238E27FC236}">
                <a16:creationId xmlns:a16="http://schemas.microsoft.com/office/drawing/2014/main" id="{19F9337C-0AFA-488F-AF46-4F7658983E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000250"/>
            <a:ext cx="9144000" cy="2763838"/>
          </a:xfrm>
        </p:spPr>
        <p:txBody>
          <a:bodyPr anchor="ctr"/>
          <a:lstStyle/>
          <a:p>
            <a:r>
              <a:rPr lang="en-US" altLang="en-US" sz="7200" b="1"/>
              <a:t>Virtual Interview Workshop</a:t>
            </a:r>
          </a:p>
        </p:txBody>
      </p:sp>
      <p:sp>
        <p:nvSpPr>
          <p:cNvPr id="3078" name="Subtitle 2">
            <a:extLst>
              <a:ext uri="{FF2B5EF4-FFF2-40B4-BE49-F238E27FC236}">
                <a16:creationId xmlns:a16="http://schemas.microsoft.com/office/drawing/2014/main" id="{1D540F4A-0CB4-441D-B642-1088F0F220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66913" y="5645150"/>
            <a:ext cx="8258175" cy="631825"/>
          </a:xfrm>
        </p:spPr>
        <p:txBody>
          <a:bodyPr anchor="ctr"/>
          <a:lstStyle/>
          <a:p>
            <a:r>
              <a:rPr lang="en-US" altLang="en-US" sz="1500"/>
              <a:t>Megan Randall : Career &amp; Professional Development Center (CPDC)</a:t>
            </a:r>
          </a:p>
          <a:p>
            <a:r>
              <a:rPr lang="en-US" altLang="en-US" sz="1500"/>
              <a:t>Mayumi Kasai: PreProfessional Advising Office (PPA)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629484E-3792-4B3D-89AD-7C8A1ED0E0D4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3717925" y="5524500"/>
            <a:ext cx="4756150" cy="269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pic>
        <p:nvPicPr>
          <p:cNvPr id="3080" name="Picture 3">
            <a:extLst>
              <a:ext uri="{FF2B5EF4-FFF2-40B4-BE49-F238E27FC236}">
                <a16:creationId xmlns:a16="http://schemas.microsoft.com/office/drawing/2014/main" id="{4A02570E-AFFF-4D1D-B033-7DCFCEF2F8C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0" y="196850"/>
            <a:ext cx="3132138" cy="893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Picture 5" descr="A close up of a logo&#10;&#10;Description automatically generated">
            <a:extLst>
              <a:ext uri="{FF2B5EF4-FFF2-40B4-BE49-F238E27FC236}">
                <a16:creationId xmlns:a16="http://schemas.microsoft.com/office/drawing/2014/main" id="{21F1BD4F-8445-4B88-99D0-DDB3E5889C3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300" y="368300"/>
            <a:ext cx="3308350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3175" y="0"/>
            <a:ext cx="121888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4167188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9460" name="Title 1">
            <a:extLst>
              <a:ext uri="{FF2B5EF4-FFF2-40B4-BE49-F238E27FC236}">
                <a16:creationId xmlns:a16="http://schemas.microsoft.com/office/drawing/2014/main" id="{389A57AD-9103-4591-8DA6-4B3671A11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7388" y="1154113"/>
            <a:ext cx="3200400" cy="4460875"/>
          </a:xfrm>
        </p:spPr>
        <p:txBody>
          <a:bodyPr/>
          <a:lstStyle/>
          <a:p>
            <a:r>
              <a:rPr lang="en-US" altLang="en-US" b="1">
                <a:solidFill>
                  <a:srgbClr val="FFFFFF"/>
                </a:solidFill>
              </a:rPr>
              <a:t>Resources for Virtual Interviews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V="1">
            <a:off x="7550150" y="2455863"/>
            <a:ext cx="4083050" cy="4083050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462" name="Content Placeholder 2">
            <a:extLst>
              <a:ext uri="{FF2B5EF4-FFF2-40B4-BE49-F238E27FC236}">
                <a16:creationId xmlns:a16="http://schemas.microsoft.com/office/drawing/2014/main" id="{A5C58A96-8CBE-44A4-863F-E8DFC26012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6588" y="592138"/>
            <a:ext cx="7186612" cy="5584825"/>
          </a:xfrm>
        </p:spPr>
        <p:txBody>
          <a:bodyPr anchor="ctr"/>
          <a:lstStyle/>
          <a:p>
            <a:r>
              <a:rPr lang="en-US" altLang="en-US"/>
              <a:t>CPDC and PPA provide virtual zoom mock interviews</a:t>
            </a:r>
          </a:p>
          <a:p>
            <a:r>
              <a:rPr lang="en-US" altLang="en-US">
                <a:hlinkClick r:id="rId3"/>
              </a:rPr>
              <a:t>StandOut</a:t>
            </a:r>
            <a:r>
              <a:rPr lang="en-US" altLang="en-US"/>
              <a:t> Mock Interviewing platform through Handshake</a:t>
            </a:r>
          </a:p>
          <a:p>
            <a:r>
              <a:rPr lang="en-US" altLang="en-US"/>
              <a:t>Meet with a CPDC Career Coach / PPA advisor</a:t>
            </a:r>
          </a:p>
          <a:p>
            <a:r>
              <a:rPr lang="en-US" altLang="en-US"/>
              <a:t>Drop by the CPDC Virtual Career Studio (Summer: M-F, 10am-2pm)</a:t>
            </a:r>
          </a:p>
          <a:p>
            <a:r>
              <a:rPr lang="en-US" altLang="en-US"/>
              <a:t>Send questions to </a:t>
            </a:r>
            <a:r>
              <a:rPr lang="en-US" altLang="en-US">
                <a:hlinkClick r:id="rId4"/>
              </a:rPr>
              <a:t>PPA@advising.utah.edu</a:t>
            </a:r>
            <a:r>
              <a:rPr lang="en-US" altLang="en-US"/>
              <a:t> </a:t>
            </a:r>
          </a:p>
          <a:p>
            <a:r>
              <a:rPr lang="en-US" altLang="en-US"/>
              <a:t>Directly Contact:</a:t>
            </a:r>
          </a:p>
          <a:p>
            <a:pPr marL="173038" lvl="1" indent="0">
              <a:buFont typeface="Arial" panose="020B0604020202020204" pitchFamily="34" charset="0"/>
              <a:buNone/>
            </a:pPr>
            <a:r>
              <a:rPr lang="en-US" altLang="en-US" sz="2800"/>
              <a:t>Megan (</a:t>
            </a:r>
            <a:r>
              <a:rPr lang="en-US" altLang="en-US" sz="2800">
                <a:hlinkClick r:id="rId5"/>
              </a:rPr>
              <a:t>mrandall@sa.utah.edu</a:t>
            </a:r>
            <a:r>
              <a:rPr lang="en-US" altLang="en-US" sz="2800"/>
              <a:t>) or </a:t>
            </a:r>
          </a:p>
          <a:p>
            <a:pPr marL="173038" lvl="1" indent="0">
              <a:buFont typeface="Arial" panose="020B0604020202020204" pitchFamily="34" charset="0"/>
              <a:buNone/>
            </a:pPr>
            <a:r>
              <a:rPr lang="en-US" altLang="en-US" sz="2800"/>
              <a:t>Mayumi (</a:t>
            </a:r>
            <a:r>
              <a:rPr lang="en-US" altLang="en-US" sz="2800">
                <a:hlinkClick r:id="rId6"/>
              </a:rPr>
              <a:t>mkasai@advising.Utah.edu</a:t>
            </a:r>
            <a:r>
              <a:rPr lang="en-US" altLang="en-US" sz="2800"/>
              <a:t>)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3175" y="0"/>
            <a:ext cx="121888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4167188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1508" name="Title 1">
            <a:extLst>
              <a:ext uri="{FF2B5EF4-FFF2-40B4-BE49-F238E27FC236}">
                <a16:creationId xmlns:a16="http://schemas.microsoft.com/office/drawing/2014/main" id="{1D81C241-EB99-461F-A16C-F63EE0D88D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7388" y="1154113"/>
            <a:ext cx="3200400" cy="4460875"/>
          </a:xfrm>
        </p:spPr>
        <p:txBody>
          <a:bodyPr/>
          <a:lstStyle/>
          <a:p>
            <a:r>
              <a:rPr lang="en-US" altLang="en-US">
                <a:solidFill>
                  <a:srgbClr val="FFFFFF"/>
                </a:solidFill>
              </a:rPr>
              <a:t>Updates for Premed Students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V="1">
            <a:off x="7550150" y="2455863"/>
            <a:ext cx="4083050" cy="4083050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510" name="Content Placeholder 2">
            <a:extLst>
              <a:ext uri="{FF2B5EF4-FFF2-40B4-BE49-F238E27FC236}">
                <a16:creationId xmlns:a16="http://schemas.microsoft.com/office/drawing/2014/main" id="{0033D397-7D37-4D58-981C-C28018109B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6588" y="319088"/>
            <a:ext cx="6907212" cy="6219825"/>
          </a:xfrm>
        </p:spPr>
        <p:txBody>
          <a:bodyPr anchor="ctr"/>
          <a:lstStyle/>
          <a:p>
            <a:r>
              <a:rPr lang="en-US" altLang="en-US"/>
              <a:t>AAMC VITA (</a:t>
            </a:r>
            <a:r>
              <a:rPr lang="en-US" altLang="en-US">
                <a:hlinkClick r:id="rId3"/>
              </a:rPr>
              <a:t>www.aamc.org/vita</a:t>
            </a:r>
            <a:r>
              <a:rPr lang="en-US" altLang="en-US"/>
              <a:t>)</a:t>
            </a:r>
          </a:p>
          <a:p>
            <a:r>
              <a:rPr lang="en-US" altLang="en-US"/>
              <a:t>6 Questions in written format</a:t>
            </a:r>
          </a:p>
          <a:p>
            <a:pPr lvl="1"/>
            <a:r>
              <a:rPr lang="en-US" altLang="en-US"/>
              <a:t>medical journey questions</a:t>
            </a:r>
          </a:p>
          <a:p>
            <a:pPr lvl="1"/>
            <a:r>
              <a:rPr lang="en-US" altLang="en-US"/>
              <a:t>Past behavioral questions</a:t>
            </a:r>
          </a:p>
          <a:p>
            <a:pPr lvl="1"/>
            <a:r>
              <a:rPr lang="en-US" altLang="en-US"/>
              <a:t>Situational questions</a:t>
            </a:r>
          </a:p>
          <a:p>
            <a:r>
              <a:rPr lang="en-US" altLang="en-US"/>
              <a:t>No human interviewer</a:t>
            </a:r>
          </a:p>
          <a:p>
            <a:r>
              <a:rPr lang="en-US" altLang="en-US"/>
              <a:t>1 min. to read &amp; reflect on each written question</a:t>
            </a:r>
          </a:p>
          <a:p>
            <a:r>
              <a:rPr lang="en-US" altLang="en-US"/>
              <a:t>3 min. to record your response</a:t>
            </a:r>
          </a:p>
          <a:p>
            <a:r>
              <a:rPr lang="en-US" altLang="en-US"/>
              <a:t>No need to complete the interview all at once.</a:t>
            </a:r>
          </a:p>
          <a:p>
            <a:r>
              <a:rPr lang="en-US" altLang="en-US"/>
              <a:t>If you complete VITA once, it will be shared by all participating med schools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0">
            <a:extLst>
              <a:ext uri="{FF2B5EF4-FFF2-40B4-BE49-F238E27FC236}">
                <a16:creationId xmlns:a16="http://schemas.microsoft.com/office/drawing/2014/main" id="{35555856-9970-4BC3-9AA9-6A917F53AFBD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H="1">
            <a:off x="0" y="0"/>
            <a:ext cx="6421438" cy="6858000"/>
          </a:xfrm>
          <a:prstGeom prst="rect">
            <a:avLst/>
          </a:prstGeom>
          <a:gradFill>
            <a:gsLst>
              <a:gs pos="0">
                <a:schemeClr val="accent4"/>
              </a:gs>
              <a:gs pos="25000">
                <a:schemeClr val="accent4"/>
              </a:gs>
              <a:gs pos="94000">
                <a:schemeClr val="accent2"/>
              </a:gs>
              <a:gs pos="100000">
                <a:schemeClr val="accent2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23555" name="Picture 12">
            <a:extLst>
              <a:ext uri="{FF2B5EF4-FFF2-40B4-BE49-F238E27FC236}">
                <a16:creationId xmlns:a16="http://schemas.microsoft.com/office/drawing/2014/main" id="{6F46644E-B63C-4C2A-9206-EAB7D869761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6" name="Title 3">
            <a:extLst>
              <a:ext uri="{FF2B5EF4-FFF2-40B4-BE49-F238E27FC236}">
                <a16:creationId xmlns:a16="http://schemas.microsoft.com/office/drawing/2014/main" id="{0BB9A3B2-A27D-4E0D-8B6E-E41D9360F5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91300" y="4267200"/>
            <a:ext cx="4805363" cy="1296988"/>
          </a:xfrm>
        </p:spPr>
        <p:txBody>
          <a:bodyPr anchor="t"/>
          <a:lstStyle/>
          <a:p>
            <a:r>
              <a:rPr lang="en-US" altLang="en-US" b="1">
                <a:solidFill>
                  <a:srgbClr val="000000"/>
                </a:solidFill>
              </a:rPr>
              <a:t>Questions?</a:t>
            </a:r>
          </a:p>
        </p:txBody>
      </p:sp>
      <p:sp>
        <p:nvSpPr>
          <p:cNvPr id="15" name="Freeform 50">
            <a:extLst>
              <a:ext uri="{FF2B5EF4-FFF2-40B4-BE49-F238E27FC236}">
                <a16:creationId xmlns:a16="http://schemas.microsoft.com/office/drawing/2014/main" id="{13722DD7-BA73-4776-93A3-94491FEF7260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H="1">
            <a:off x="0" y="581159"/>
            <a:ext cx="5464879" cy="6276841"/>
          </a:xfrm>
          <a:custGeom>
            <a:avLst/>
            <a:gdLst>
              <a:gd name="connsiteX0" fmla="*/ 3299930 w 5464879"/>
              <a:gd name="connsiteY0" fmla="*/ 0 h 6276841"/>
              <a:gd name="connsiteX1" fmla="*/ 5398992 w 5464879"/>
              <a:gd name="connsiteY1" fmla="*/ 753544 h 6276841"/>
              <a:gd name="connsiteX2" fmla="*/ 5464879 w 5464879"/>
              <a:gd name="connsiteY2" fmla="*/ 813426 h 6276841"/>
              <a:gd name="connsiteX3" fmla="*/ 5464879 w 5464879"/>
              <a:gd name="connsiteY3" fmla="*/ 5786434 h 6276841"/>
              <a:gd name="connsiteX4" fmla="*/ 5398992 w 5464879"/>
              <a:gd name="connsiteY4" fmla="*/ 5846317 h 6276841"/>
              <a:gd name="connsiteX5" fmla="*/ 4872873 w 5464879"/>
              <a:gd name="connsiteY5" fmla="*/ 6201577 h 6276841"/>
              <a:gd name="connsiteX6" fmla="*/ 4716632 w 5464879"/>
              <a:gd name="connsiteY6" fmla="*/ 6276841 h 6276841"/>
              <a:gd name="connsiteX7" fmla="*/ 1883227 w 5464879"/>
              <a:gd name="connsiteY7" fmla="*/ 6276841 h 6276841"/>
              <a:gd name="connsiteX8" fmla="*/ 1726987 w 5464879"/>
              <a:gd name="connsiteY8" fmla="*/ 6201577 h 6276841"/>
              <a:gd name="connsiteX9" fmla="*/ 0 w 5464879"/>
              <a:gd name="connsiteY9" fmla="*/ 3299930 h 6276841"/>
              <a:gd name="connsiteX10" fmla="*/ 3299930 w 5464879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64879" h="6276841">
                <a:moveTo>
                  <a:pt x="3299930" y="0"/>
                </a:moveTo>
                <a:cubicBezTo>
                  <a:pt x="4097274" y="0"/>
                  <a:pt x="4828569" y="282789"/>
                  <a:pt x="5398992" y="753544"/>
                </a:cubicBezTo>
                <a:lnTo>
                  <a:pt x="5464879" y="813426"/>
                </a:lnTo>
                <a:lnTo>
                  <a:pt x="5464879" y="5786434"/>
                </a:lnTo>
                <a:lnTo>
                  <a:pt x="5398992" y="5846317"/>
                </a:lnTo>
                <a:cubicBezTo>
                  <a:pt x="5236014" y="5980818"/>
                  <a:pt x="5059904" y="6099975"/>
                  <a:pt x="4872873" y="6201577"/>
                </a:cubicBezTo>
                <a:lnTo>
                  <a:pt x="4716632" y="6276841"/>
                </a:lnTo>
                <a:lnTo>
                  <a:pt x="1883227" y="6276841"/>
                </a:lnTo>
                <a:lnTo>
                  <a:pt x="1726987" y="6201577"/>
                </a:lnTo>
                <a:cubicBezTo>
                  <a:pt x="698316" y="5642769"/>
                  <a:pt x="0" y="4552900"/>
                  <a:pt x="0" y="3299930"/>
                </a:cubicBezTo>
                <a:cubicBezTo>
                  <a:pt x="0" y="1477429"/>
                  <a:pt x="1477429" y="0"/>
                  <a:pt x="3299930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4"/>
                </a:gs>
                <a:gs pos="23000">
                  <a:schemeClr val="accent4"/>
                </a:gs>
                <a:gs pos="83000">
                  <a:schemeClr val="accent2"/>
                </a:gs>
                <a:gs pos="100000">
                  <a:schemeClr val="accent2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8" name="Graphic 7" descr="Question mark">
            <a:extLst>
              <a:ext uri="{FF2B5EF4-FFF2-40B4-BE49-F238E27FC236}">
                <a16:creationId xmlns:a16="http://schemas.microsoft.com/office/drawing/2014/main" id="{F16A055A-8918-4EC7-817E-D62C2D16880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470" y="1815320"/>
            <a:ext cx="4141760" cy="4141760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3175" y="0"/>
            <a:ext cx="121888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4167188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124" name="Title 1">
            <a:extLst>
              <a:ext uri="{FF2B5EF4-FFF2-40B4-BE49-F238E27FC236}">
                <a16:creationId xmlns:a16="http://schemas.microsoft.com/office/drawing/2014/main" id="{FD02EB6E-2590-465C-8DDA-1B513DA2B1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7388" y="1154113"/>
            <a:ext cx="3200400" cy="4460875"/>
          </a:xfrm>
        </p:spPr>
        <p:txBody>
          <a:bodyPr/>
          <a:lstStyle/>
          <a:p>
            <a:r>
              <a:rPr lang="en-US" altLang="en-US" b="1">
                <a:solidFill>
                  <a:srgbClr val="FFFFFF"/>
                </a:solidFill>
              </a:rPr>
              <a:t>Agenda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V="1">
            <a:off x="7550150" y="2455863"/>
            <a:ext cx="4083050" cy="4083050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126" name="Content Placeholder 2">
            <a:extLst>
              <a:ext uri="{FF2B5EF4-FFF2-40B4-BE49-F238E27FC236}">
                <a16:creationId xmlns:a16="http://schemas.microsoft.com/office/drawing/2014/main" id="{BC33BFC5-A85F-4B8F-AFAA-AB668CBB3C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6588" y="592138"/>
            <a:ext cx="6907212" cy="5584825"/>
          </a:xfrm>
        </p:spPr>
        <p:txBody>
          <a:bodyPr anchor="ctr"/>
          <a:lstStyle/>
          <a:p>
            <a:r>
              <a:rPr lang="en-US" altLang="en-US" sz="3600"/>
              <a:t>What is a virtual interview?</a:t>
            </a:r>
          </a:p>
          <a:p>
            <a:r>
              <a:rPr lang="en-US" altLang="en-US" sz="3600"/>
              <a:t>Who is using them &amp; why?</a:t>
            </a:r>
          </a:p>
          <a:p>
            <a:r>
              <a:rPr lang="en-US" altLang="en-US" sz="3600"/>
              <a:t>How do professional programs use the recorded interviews?</a:t>
            </a:r>
          </a:p>
          <a:p>
            <a:r>
              <a:rPr lang="en-US" altLang="en-US" sz="3600"/>
              <a:t>Tips for before, during, and after a virtual Interview</a:t>
            </a:r>
          </a:p>
          <a:p>
            <a:r>
              <a:rPr lang="en-US" altLang="en-US" sz="3600"/>
              <a:t>Resources for virtual interviews</a:t>
            </a:r>
          </a:p>
          <a:p>
            <a:r>
              <a:rPr lang="en-US" altLang="en-US" sz="3600"/>
              <a:t>Premed-specific information</a:t>
            </a:r>
          </a:p>
          <a:p>
            <a:r>
              <a:rPr lang="en-US" altLang="en-US" sz="3600"/>
              <a:t>Q &amp; A</a:t>
            </a:r>
          </a:p>
          <a:p>
            <a:endParaRPr lang="en-US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5" name="Rectangle 74">
            <a:extLst>
              <a:ext uri="{FF2B5EF4-FFF2-40B4-BE49-F238E27FC236}">
                <a16:creationId xmlns:a16="http://schemas.microsoft.com/office/drawing/2014/main" id="{E92FEB64-6EEA-4759-B4A4-BD2C1E660B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07393" y="847600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70" name="Title 1">
            <a:extLst>
              <a:ext uri="{FF2B5EF4-FFF2-40B4-BE49-F238E27FC236}">
                <a16:creationId xmlns:a16="http://schemas.microsoft.com/office/drawing/2014/main" id="{BBA0659E-4E56-4C09-A252-C836C954C0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9278" y="1233241"/>
            <a:ext cx="3240506" cy="4064628"/>
          </a:xfrm>
        </p:spPr>
        <p:txBody>
          <a:bodyPr>
            <a:normAutofit/>
          </a:bodyPr>
          <a:lstStyle/>
          <a:p>
            <a:r>
              <a:rPr lang="en-US" altLang="en-US" b="1">
                <a:solidFill>
                  <a:srgbClr val="FFFFFF"/>
                </a:solidFill>
              </a:rPr>
              <a:t>What Is A Virtual Interview?</a:t>
            </a:r>
          </a:p>
        </p:txBody>
      </p:sp>
      <p:sp>
        <p:nvSpPr>
          <p:cNvPr id="79" name="Freeform: Shape 78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3" name="Freeform: Shape 82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C1EC5400-938E-48CE-BC74-C8D5C784C4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820880"/>
            <a:ext cx="5257799" cy="5579920"/>
          </a:xfrm>
        </p:spPr>
        <p:txBody>
          <a:bodyPr anchor="t">
            <a:normAutofit/>
          </a:bodyPr>
          <a:lstStyle/>
          <a:p>
            <a:r>
              <a:rPr lang="en-US" altLang="en-US" sz="3200" dirty="0"/>
              <a:t>Two types:</a:t>
            </a:r>
          </a:p>
          <a:p>
            <a:pPr lvl="1"/>
            <a:r>
              <a:rPr lang="en-US" altLang="en-US" sz="2800" dirty="0"/>
              <a:t>Live/Synchronous (e.g. Zoom, Skype)</a:t>
            </a:r>
          </a:p>
          <a:p>
            <a:pPr lvl="1"/>
            <a:r>
              <a:rPr lang="en-US" altLang="en-US" sz="2800" dirty="0"/>
              <a:t>Recorded/Asynchronous (</a:t>
            </a:r>
            <a:r>
              <a:rPr lang="en-US" altLang="en-US" sz="2800" dirty="0" err="1"/>
              <a:t>HireVue</a:t>
            </a:r>
            <a:r>
              <a:rPr lang="en-US" altLang="en-US" sz="2800" dirty="0"/>
              <a:t>, Kira Talent) </a:t>
            </a:r>
          </a:p>
          <a:p>
            <a:pPr lvl="1"/>
            <a:endParaRPr lang="en-US" altLang="en-US" sz="2800" dirty="0"/>
          </a:p>
          <a:p>
            <a:r>
              <a:rPr lang="en-US" altLang="en-US" sz="3200" dirty="0"/>
              <a:t>Similarities with in-person interviews</a:t>
            </a:r>
          </a:p>
          <a:p>
            <a:endParaRPr lang="en-US" altLang="en-US" sz="3200" dirty="0"/>
          </a:p>
          <a:p>
            <a:r>
              <a:rPr lang="en-US" altLang="en-US" sz="3200" dirty="0"/>
              <a:t>Differences from in-person interviews</a:t>
            </a:r>
          </a:p>
        </p:txBody>
      </p:sp>
      <p:sp>
        <p:nvSpPr>
          <p:cNvPr id="85" name="Freeform: Shape 84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7" name="Freeform: Shape 86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405056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9" name="Freeform: Shape 88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3175" y="0"/>
            <a:ext cx="121888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4167188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220" name="Title 1">
            <a:extLst>
              <a:ext uri="{FF2B5EF4-FFF2-40B4-BE49-F238E27FC236}">
                <a16:creationId xmlns:a16="http://schemas.microsoft.com/office/drawing/2014/main" id="{F2D31B0B-FB52-4141-8E49-97268221EF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7388" y="1154113"/>
            <a:ext cx="3200400" cy="4460875"/>
          </a:xfrm>
        </p:spPr>
        <p:txBody>
          <a:bodyPr/>
          <a:lstStyle/>
          <a:p>
            <a:r>
              <a:rPr lang="en-US" altLang="en-US" b="1">
                <a:solidFill>
                  <a:srgbClr val="FFFFFF"/>
                </a:solidFill>
              </a:rPr>
              <a:t>Who Is Using Them &amp; Why?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V="1">
            <a:off x="7550150" y="2455863"/>
            <a:ext cx="4083050" cy="4083050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941809-7E82-45D4-A24F-88B6162D72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6588" y="592138"/>
            <a:ext cx="6907212" cy="5584825"/>
          </a:xfrm>
        </p:spPr>
        <p:txBody>
          <a:bodyPr rtlCol="0" anchor="ctr">
            <a:normAutofit fontScale="92500" lnSpcReduction="20000"/>
          </a:bodyPr>
          <a:lstStyle/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b="1" dirty="0"/>
              <a:t>Traditionally….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/>
              <a:t>Businesses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/>
              <a:t>Professional Programs, such as Residency Programs for Physicians.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dirty="0"/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b="1" dirty="0"/>
              <a:t>With COVID-19 Pandemic….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/>
              <a:t>Medical, Dental, Pharmacy, Optometry, Veterinary, Podiatry, PA, PT, and OT Schools. </a:t>
            </a:r>
          </a:p>
          <a:p>
            <a:pPr fontAlgn="auto">
              <a:spcAft>
                <a:spcPts val="0"/>
              </a:spcAft>
              <a:defRPr/>
            </a:pPr>
            <a:endParaRPr lang="en-US" dirty="0"/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b="1" dirty="0"/>
              <a:t>WHY?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/>
              <a:t>Convenience of the employer/ professional programs/ candidates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/>
              <a:t>To narrow down candidates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/>
              <a:t>To reduce in-person interaction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3175" y="0"/>
            <a:ext cx="121888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4167188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268" name="Title 1">
            <a:extLst>
              <a:ext uri="{FF2B5EF4-FFF2-40B4-BE49-F238E27FC236}">
                <a16:creationId xmlns:a16="http://schemas.microsoft.com/office/drawing/2014/main" id="{98C2D4F1-CBE4-4161-9451-3AE081D88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7388" y="1154113"/>
            <a:ext cx="3200400" cy="4460875"/>
          </a:xfrm>
        </p:spPr>
        <p:txBody>
          <a:bodyPr/>
          <a:lstStyle/>
          <a:p>
            <a:r>
              <a:rPr lang="en-US" altLang="en-US" b="1">
                <a:solidFill>
                  <a:srgbClr val="FFFFFF"/>
                </a:solidFill>
              </a:rPr>
              <a:t>How Do Professional Programs Use Virtual  Interviews?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V="1">
            <a:off x="7550150" y="2455863"/>
            <a:ext cx="4083050" cy="4083050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1270" name="Content Placeholder 2">
            <a:extLst>
              <a:ext uri="{FF2B5EF4-FFF2-40B4-BE49-F238E27FC236}">
                <a16:creationId xmlns:a16="http://schemas.microsoft.com/office/drawing/2014/main" id="{E3264FA2-2C9B-451D-9E52-7849592095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6588" y="592138"/>
            <a:ext cx="6907212" cy="5584825"/>
          </a:xfrm>
        </p:spPr>
        <p:txBody>
          <a:bodyPr anchor="ctr"/>
          <a:lstStyle/>
          <a:p>
            <a:r>
              <a:rPr lang="en-US" altLang="en-US"/>
              <a:t>Depends on professional programs</a:t>
            </a:r>
          </a:p>
          <a:p>
            <a:pPr lvl="1"/>
            <a:r>
              <a:rPr lang="en-US" altLang="en-US"/>
              <a:t>First round of screening candidates</a:t>
            </a:r>
          </a:p>
          <a:p>
            <a:pPr lvl="1"/>
            <a:r>
              <a:rPr lang="en-US" altLang="en-US"/>
              <a:t>Supplement to in-person interview / application review</a:t>
            </a:r>
          </a:p>
          <a:p>
            <a:pPr lvl="1"/>
            <a:r>
              <a:rPr lang="en-US" altLang="en-US"/>
              <a:t>Replacement of in-person interview</a:t>
            </a:r>
          </a:p>
          <a:p>
            <a:r>
              <a:rPr lang="en-US" altLang="en-US"/>
              <a:t>Updates on U of U Health Science Programs </a:t>
            </a:r>
          </a:p>
          <a:p>
            <a:pPr lvl="1"/>
            <a:r>
              <a:rPr lang="en-US" altLang="en-US"/>
              <a:t>School of Medicine : Kira Talent for SVI &amp; virtual MMI</a:t>
            </a:r>
          </a:p>
          <a:p>
            <a:pPr lvl="1"/>
            <a:r>
              <a:rPr lang="en-US" altLang="en-US"/>
              <a:t>OT, PT &amp; PA programs: TBD</a:t>
            </a:r>
          </a:p>
          <a:p>
            <a:pPr lvl="1"/>
            <a:r>
              <a:rPr lang="en-US" altLang="en-US"/>
              <a:t>Pharmacy: Most likely virtual using zoom</a:t>
            </a:r>
          </a:p>
          <a:p>
            <a:pPr lvl="1"/>
            <a:r>
              <a:rPr lang="en-US" altLang="en-US"/>
              <a:t>Dental: Virtual Interview</a:t>
            </a:r>
          </a:p>
          <a:p>
            <a:pPr>
              <a:buFontTx/>
              <a:buChar char="-"/>
            </a:pPr>
            <a:endParaRPr lang="en-US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5" name="Rectangle 134">
            <a:extLst>
              <a:ext uri="{FF2B5EF4-FFF2-40B4-BE49-F238E27FC236}">
                <a16:creationId xmlns:a16="http://schemas.microsoft.com/office/drawing/2014/main" id="{E92FEB64-6EEA-4759-B4A4-BD2C1E660B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Oval 136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07393" y="847600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14" name="Title 1">
            <a:extLst>
              <a:ext uri="{FF2B5EF4-FFF2-40B4-BE49-F238E27FC236}">
                <a16:creationId xmlns:a16="http://schemas.microsoft.com/office/drawing/2014/main" id="{CFD2576E-E443-47CD-8640-7C9832967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9278" y="1233241"/>
            <a:ext cx="3240506" cy="4064628"/>
          </a:xfrm>
        </p:spPr>
        <p:txBody>
          <a:bodyPr>
            <a:normAutofit/>
          </a:bodyPr>
          <a:lstStyle/>
          <a:p>
            <a:r>
              <a:rPr lang="en-US" altLang="en-US" b="1">
                <a:solidFill>
                  <a:srgbClr val="FFFFFF"/>
                </a:solidFill>
              </a:rPr>
              <a:t>Tips BEFORE your Virtual Interview</a:t>
            </a:r>
          </a:p>
        </p:txBody>
      </p:sp>
      <p:sp>
        <p:nvSpPr>
          <p:cNvPr id="139" name="Freeform: Shape 138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1" name="Freeform: Shape 140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3" name="Freeform: Shape 142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366951-E0A6-45AC-A1D1-7BFDCBB352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820879"/>
            <a:ext cx="5257799" cy="5437875"/>
          </a:xfrm>
        </p:spPr>
        <p:txBody>
          <a:bodyPr rtlCol="0" anchor="t">
            <a:normAutofit fontScale="925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400" dirty="0"/>
              <a:t>Know yourself &amp; how you fit the program/school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2400" dirty="0"/>
              <a:t>Do your research on the program/school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2400" dirty="0"/>
              <a:t>Plan out your interview attire &amp; overall appearance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2400" dirty="0"/>
              <a:t>Test your technology (microphone, camera, internet connection) and plan for possible snags in connectivity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2400" dirty="0"/>
              <a:t>Anticipate common questions &amp; repeatedly practice your answers 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2400" dirty="0"/>
              <a:t>Learn about your interviewers and prepare 3-5 questions for each of them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2400" dirty="0"/>
              <a:t>Plan to have a notebook/padfolio available to take notes (don’t plan on typing your notes)</a:t>
            </a:r>
          </a:p>
          <a:p>
            <a:pPr fontAlgn="auto">
              <a:spcAft>
                <a:spcPts val="0"/>
              </a:spcAft>
              <a:defRPr/>
            </a:pPr>
            <a:endParaRPr lang="en-US" sz="2000" dirty="0"/>
          </a:p>
        </p:txBody>
      </p:sp>
      <p:sp>
        <p:nvSpPr>
          <p:cNvPr id="145" name="Freeform: Shape 144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7" name="Freeform: Shape 146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405056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9" name="Freeform: Shape 148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1709F1D5-B0F1-4714-A239-E5B61C1619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: Rounded Corners 72">
            <a:extLst>
              <a:ext uri="{FF2B5EF4-FFF2-40B4-BE49-F238E27FC236}">
                <a16:creationId xmlns:a16="http://schemas.microsoft.com/office/drawing/2014/main" id="{228FB460-D3FF-4440-A020-05982A09E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40546" y="1011045"/>
            <a:ext cx="4369859" cy="4369859"/>
          </a:xfrm>
          <a:prstGeom prst="roundRect">
            <a:avLst>
              <a:gd name="adj" fmla="val 27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62" name="Title 1">
            <a:extLst>
              <a:ext uri="{FF2B5EF4-FFF2-40B4-BE49-F238E27FC236}">
                <a16:creationId xmlns:a16="http://schemas.microsoft.com/office/drawing/2014/main" id="{0482DFAF-87E0-49E3-ACD9-FA38C77C06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6826" y="1112969"/>
            <a:ext cx="3937298" cy="4166010"/>
          </a:xfrm>
        </p:spPr>
        <p:txBody>
          <a:bodyPr>
            <a:normAutofit/>
          </a:bodyPr>
          <a:lstStyle/>
          <a:p>
            <a:r>
              <a:rPr lang="en-US" altLang="en-US" b="1">
                <a:solidFill>
                  <a:srgbClr val="FFFFFF"/>
                </a:solidFill>
              </a:rPr>
              <a:t>Tips DURING your Virtual Interview</a:t>
            </a:r>
          </a:p>
        </p:txBody>
      </p:sp>
      <p:sp>
        <p:nvSpPr>
          <p:cNvPr id="75" name="Freeform: Shape 74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7" name="Freeform: Shape 76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9" name="Freeform: Shape 78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366951-E0A6-45AC-A1D1-7BFDCBB352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820880"/>
            <a:ext cx="5257799" cy="4889350"/>
          </a:xfrm>
        </p:spPr>
        <p:txBody>
          <a:bodyPr rtlCol="0" anchor="t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600" dirty="0"/>
              <a:t>Choose an ideal location (quiet, private, clean/simple background) 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2600" dirty="0"/>
              <a:t>Be aware of your lighting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2600" dirty="0"/>
              <a:t>Dress the part 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2600" dirty="0"/>
              <a:t>Eliminate distractions (as much as possible)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2600" dirty="0"/>
              <a:t>Log in &amp; arrive 10-15 minutes early (if allowed)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2600" dirty="0"/>
              <a:t>Write down the names of each of your interviewers (if you have a live interview)</a:t>
            </a:r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3" name="Freeform: Shape 82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418308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5" name="Freeform: Shape 84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709F1D5-B0F1-4714-A239-E5B61C1619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228FB460-D3FF-4440-A020-05982A09E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40546" y="1011045"/>
            <a:ext cx="4369859" cy="4369859"/>
          </a:xfrm>
          <a:prstGeom prst="roundRect">
            <a:avLst>
              <a:gd name="adj" fmla="val 27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D3EE117-989E-48A4-B772-1A18897EC6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6826" y="1112969"/>
            <a:ext cx="3937298" cy="4166010"/>
          </a:xfrm>
        </p:spPr>
        <p:txBody>
          <a:bodyPr>
            <a:normAutofit/>
          </a:bodyPr>
          <a:lstStyle/>
          <a:p>
            <a:r>
              <a:rPr lang="en-US" altLang="en-US" b="1">
                <a:solidFill>
                  <a:srgbClr val="FFFFFF"/>
                </a:solidFill>
              </a:rPr>
              <a:t>Tips DURING your Virtual Interview (Cont.)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D6704A-F8FF-4FE1-8ECE-7FF741A5BB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401444"/>
            <a:ext cx="5545873" cy="6266985"/>
          </a:xfrm>
        </p:spPr>
        <p:txBody>
          <a:bodyPr anchor="t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600" dirty="0"/>
              <a:t>Look at your camera, not at the screen 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2600" dirty="0"/>
              <a:t>Keep your gestures within sight 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2600" dirty="0"/>
              <a:t>Take handwritten notes on a notepad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2600" dirty="0"/>
              <a:t>Remember to smile, maintain good posture, and exhibit positive body language. Keep your energy up to show your interviewers that you’re actively engaged. 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2600" dirty="0"/>
              <a:t>Don’t be the first to bring up scholarships and financial packets.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2600" dirty="0"/>
              <a:t>If you experience technical difficulties: Contact your interviewers, remedy the situation, and continue or reschedule</a:t>
            </a: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418308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20618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1709F1D5-B0F1-4714-A239-E5B61C1619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: Rounded Corners 72">
            <a:extLst>
              <a:ext uri="{FF2B5EF4-FFF2-40B4-BE49-F238E27FC236}">
                <a16:creationId xmlns:a16="http://schemas.microsoft.com/office/drawing/2014/main" id="{228FB460-D3FF-4440-A020-05982A09E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40546" y="1011045"/>
            <a:ext cx="4369859" cy="4369859"/>
          </a:xfrm>
          <a:prstGeom prst="roundRect">
            <a:avLst>
              <a:gd name="adj" fmla="val 27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10" name="Title 1">
            <a:extLst>
              <a:ext uri="{FF2B5EF4-FFF2-40B4-BE49-F238E27FC236}">
                <a16:creationId xmlns:a16="http://schemas.microsoft.com/office/drawing/2014/main" id="{505C7390-48CE-40A9-8B00-0FDF0CF9DC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6826" y="1112969"/>
            <a:ext cx="3937298" cy="4166010"/>
          </a:xfrm>
        </p:spPr>
        <p:txBody>
          <a:bodyPr>
            <a:normAutofit/>
          </a:bodyPr>
          <a:lstStyle/>
          <a:p>
            <a:r>
              <a:rPr lang="en-US" altLang="en-US" b="1">
                <a:solidFill>
                  <a:srgbClr val="FFFFFF"/>
                </a:solidFill>
              </a:rPr>
              <a:t>Tips AFTER your Virtual Interview</a:t>
            </a:r>
          </a:p>
        </p:txBody>
      </p:sp>
      <p:sp>
        <p:nvSpPr>
          <p:cNvPr id="75" name="Freeform: Shape 74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7" name="Freeform: Shape 76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9" name="Freeform: Shape 78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366951-E0A6-45AC-A1D1-7BFDCBB352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529674"/>
            <a:ext cx="5668537" cy="5657979"/>
          </a:xfrm>
        </p:spPr>
        <p:txBody>
          <a:bodyPr rtlCol="0" anchor="t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400" dirty="0"/>
              <a:t>Send a thank-you note within 24 hours by email or mail (if live interview)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2400" dirty="0"/>
              <a:t>Inquire about next steps in the application process (if you didn’t already)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2400" dirty="0"/>
              <a:t>Deal with acceptance offers appropriately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2400" dirty="0"/>
              <a:t>When accepted, react with enthusiasm and appreciation. Then ask for time to consider the offer fully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2400" dirty="0"/>
              <a:t>Clarify financial package and ask questions to Financial Aid if necessary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2400" dirty="0"/>
              <a:t>Explore scholarship negotiation strategies. You can meet with your PPA advisor to learn more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2400" dirty="0"/>
              <a:t>If you decline an offer, thank the program and respectfully decline.</a:t>
            </a:r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3" name="Freeform: Shape 82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418308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5" name="Freeform: Shape 84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739</Words>
  <Application>Microsoft Office PowerPoint</Application>
  <PresentationFormat>Widescreen</PresentationFormat>
  <Paragraphs>114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Calibri</vt:lpstr>
      <vt:lpstr>Arial</vt:lpstr>
      <vt:lpstr>Calibri Light</vt:lpstr>
      <vt:lpstr>Office Theme</vt:lpstr>
      <vt:lpstr>Virtual Interview Workshop</vt:lpstr>
      <vt:lpstr>Agenda</vt:lpstr>
      <vt:lpstr>What Is A Virtual Interview?</vt:lpstr>
      <vt:lpstr>Who Is Using Them &amp; Why?</vt:lpstr>
      <vt:lpstr>How Do Professional Programs Use Virtual  Interviews?</vt:lpstr>
      <vt:lpstr>Tips BEFORE your Virtual Interview</vt:lpstr>
      <vt:lpstr>Tips DURING your Virtual Interview</vt:lpstr>
      <vt:lpstr>Tips DURING your Virtual Interview (Cont.)</vt:lpstr>
      <vt:lpstr>Tips AFTER your Virtual Interview</vt:lpstr>
      <vt:lpstr>Resources for Virtual Interviews</vt:lpstr>
      <vt:lpstr>Updates for Premed Students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Virtual Interview Workshop</dc:title>
  <dc:creator>Mayumi Kasai</dc:creator>
  <cp:lastModifiedBy>Mayumi Kasai</cp:lastModifiedBy>
  <cp:revision>1</cp:revision>
  <dcterms:created xsi:type="dcterms:W3CDTF">2020-07-22T21:43:22Z</dcterms:created>
  <dcterms:modified xsi:type="dcterms:W3CDTF">2020-07-22T21:49:54Z</dcterms:modified>
</cp:coreProperties>
</file>